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9" r:id="rId1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0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8" name="Picture 3" descr="C:\Users\welcome1\Desktop\AMBI SNS\PICTURES\welcome image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1419726"/>
            <a:ext cx="16964525" cy="8867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5122" name="Picture 2" descr="C:\Users\welcome1\Desktop\AMBI SNS\PICTURES\Important+Lines+of+Longitu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9888"/>
            <a:ext cx="18288000" cy="864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979" y="2334126"/>
            <a:ext cx="10034337" cy="6593305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THE MERIDIAN WHICH PASSES THROUGH </a:t>
            </a: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GREENWICH </a:t>
            </a:r>
            <a:r>
              <a:rPr lang="en-IN" dirty="0" smtClean="0">
                <a:solidFill>
                  <a:srgbClr val="FF0000"/>
                </a:solidFill>
              </a:rPr>
              <a:t>WAS MARKED 0</a:t>
            </a:r>
            <a:r>
              <a:rPr lang="en-IN" dirty="0" smtClean="0">
                <a:solidFill>
                  <a:srgbClr val="FF0000"/>
                </a:solidFill>
                <a:latin typeface="AR BERKLEY"/>
              </a:rPr>
              <a:t>°</a:t>
            </a:r>
            <a:br>
              <a:rPr lang="en-IN" dirty="0" smtClean="0">
                <a:solidFill>
                  <a:srgbClr val="FF0000"/>
                </a:solidFill>
                <a:latin typeface="AR BERKLEY"/>
              </a:rPr>
            </a:br>
            <a:r>
              <a:rPr lang="en-IN" dirty="0" smtClean="0">
                <a:solidFill>
                  <a:srgbClr val="FF0000"/>
                </a:solidFill>
                <a:latin typeface="AR BERKLEY"/>
              </a:rPr>
              <a:t/>
            </a:r>
            <a:br>
              <a:rPr lang="en-IN" dirty="0" smtClean="0">
                <a:solidFill>
                  <a:srgbClr val="FF0000"/>
                </a:solidFill>
                <a:latin typeface="AR BERKLEY"/>
              </a:rPr>
            </a:br>
            <a:r>
              <a:rPr lang="en-IN" dirty="0" smtClean="0">
                <a:solidFill>
                  <a:srgbClr val="FF0000"/>
                </a:solidFill>
              </a:rPr>
              <a:t>IT NAMES AS PRIME MERIDIAN.</a:t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MERIDIANS ARE ALSO DRAWN AT ONE DEGREE</a:t>
            </a:r>
            <a:r>
              <a:rPr lang="en-IN" dirty="0" smtClean="0">
                <a:solidFill>
                  <a:srgbClr val="FF0000"/>
                </a:solidFill>
              </a:rPr>
              <a:t>.</a:t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180 MERIDIANS ARE TOWARDS THE EAST.</a:t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180 MERIDIANS ARE TOWARDS THE WEST</a:t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360 MERIDIANS ARE THERE.</a:t>
            </a: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196" y="2714208"/>
            <a:ext cx="10707687" cy="1500187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endParaRPr lang="en-IN" sz="4000" b="1" dirty="0" smtClean="0">
              <a:solidFill>
                <a:srgbClr val="FF0000"/>
              </a:solidFill>
              <a:latin typeface="+mn-lt"/>
            </a:endParaRPr>
          </a:p>
          <a:p>
            <a:endParaRPr lang="en-IN" sz="4000" b="1" dirty="0" smtClean="0">
              <a:solidFill>
                <a:srgbClr val="FF0000"/>
              </a:solidFill>
              <a:latin typeface="+mn-lt"/>
            </a:endParaRPr>
          </a:p>
          <a:p>
            <a:endParaRPr lang="en-IN" sz="4000" b="1" dirty="0" smtClean="0">
              <a:solidFill>
                <a:srgbClr val="FF0000"/>
              </a:solidFill>
              <a:latin typeface="+mn-lt"/>
            </a:endParaRPr>
          </a:p>
          <a:p>
            <a:endParaRPr lang="en-IN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79742" y="3922295"/>
            <a:ext cx="5282615" cy="512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678905" y="373331"/>
            <a:ext cx="7050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40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NUMBERING OF LONGITUDES</a:t>
            </a:r>
            <a:endParaRPr lang="en-IN" sz="4000" b="1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14750298" cy="136207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2986" y="0"/>
            <a:ext cx="10587371" cy="1347537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FF0000"/>
                </a:solidFill>
              </a:rPr>
              <a:t>DIFFERENCE BETWEEN LATITUDE AND LONGITUDE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58" y="1376865"/>
            <a:ext cx="4576009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3753853"/>
          <a:ext cx="17999242" cy="723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8420"/>
                <a:gridCol w="8580822"/>
              </a:tblGrid>
              <a:tr h="1620492">
                <a:tc>
                  <a:txBody>
                    <a:bodyPr/>
                    <a:lstStyle/>
                    <a:p>
                      <a:r>
                        <a:rPr lang="en-IN" sz="3600" b="1" dirty="0" smtClean="0">
                          <a:solidFill>
                            <a:srgbClr val="FF0000"/>
                          </a:solidFill>
                        </a:rPr>
                        <a:t>LATITUDES</a:t>
                      </a:r>
                      <a:endParaRPr lang="en-IN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rgbClr val="FF0000"/>
                          </a:solidFill>
                        </a:rPr>
                        <a:t>LONGITUDES</a:t>
                      </a:r>
                      <a:endParaRPr lang="en-IN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72720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THE IMAGINARY LINES WHICH</a:t>
                      </a:r>
                      <a:r>
                        <a:rPr lang="en-IN" sz="3600" baseline="0" dirty="0" smtClean="0"/>
                        <a:t> DRAWN HORIZONTALLY FROM EAST TO WEST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THE IMAGINARY LINES WHICH DRAWN VERTICALLY FROM NORTH TO SOUTH</a:t>
                      </a:r>
                      <a:endParaRPr lang="en-IN" sz="3600" dirty="0"/>
                    </a:p>
                  </a:txBody>
                  <a:tcPr/>
                </a:tc>
              </a:tr>
              <a:tr h="1247288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IT IS ALSO</a:t>
                      </a:r>
                      <a:r>
                        <a:rPr lang="en-IN" sz="3600" baseline="0" dirty="0" smtClean="0"/>
                        <a:t> KNOWN AS PARALLELS.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IT IS ALSO KNOWN AS MERIDIANS</a:t>
                      </a:r>
                      <a:endParaRPr lang="en-IN" sz="3600" dirty="0"/>
                    </a:p>
                  </a:txBody>
                  <a:tcPr/>
                </a:tc>
              </a:tr>
              <a:tr h="1298849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181 PARALLELS ARE THERE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360 MERIDIANS ARE THER</a:t>
                      </a:r>
                      <a:endParaRPr lang="en-IN" sz="3600" dirty="0"/>
                    </a:p>
                  </a:txBody>
                  <a:tcPr/>
                </a:tc>
              </a:tr>
              <a:tr h="1298849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ALL  PARALLELS ARE LOCATED AT  AN EQUAL DISTANCE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ALL MERIDIANS ARE OF THE SAME LENGTH</a:t>
                      </a:r>
                      <a:endParaRPr lang="en-IN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722313" y="5768975"/>
            <a:ext cx="7772400" cy="10243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GRID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979" y="1485900"/>
            <a:ext cx="14365705" cy="880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7170" name="Picture 2" descr="C:\Users\welcome1\Desktop\AMBI SNS\PICTURES\THANK U  GR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579" y="433137"/>
            <a:ext cx="14919157" cy="985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3271356" y="193740"/>
            <a:ext cx="11166538" cy="1635060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 smtClean="0">
                <a:solidFill>
                  <a:srgbClr val="FF0000"/>
                </a:solidFill>
              </a:rPr>
              <a:t>2.PARALLEL AND MERIDIANS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717" y="2646947"/>
            <a:ext cx="12849726" cy="64729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CONTENTS: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1.PARALLELS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2.IMPORTANT PARALLELS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3.MERIDIANS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4.IMPORTANT MERIDIANS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5.HOW TO LOCATE PLACES ON THE GLOBE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3846763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AXIS </a:t>
            </a:r>
            <a:r>
              <a:rPr lang="en-IN" dirty="0" smtClean="0"/>
              <a:t>–IMAGINARY LINE DRAWN THROUGH THR CENTRE OF THE EARTH</a:t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POLES </a:t>
            </a:r>
            <a:r>
              <a:rPr lang="en-IN" dirty="0" smtClean="0"/>
              <a:t>– END POINTS ON THE AXIS.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NORTH POLE- </a:t>
            </a:r>
            <a:r>
              <a:rPr lang="en-IN" dirty="0" smtClean="0"/>
              <a:t>POINT ON THE TOP</a:t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SOUTH POLE- </a:t>
            </a:r>
            <a:r>
              <a:rPr lang="en-IN" dirty="0" smtClean="0"/>
              <a:t>POINT ON THE BOTTOM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871" y="2690144"/>
            <a:ext cx="8734508" cy="7223877"/>
          </a:xfrm>
        </p:spPr>
        <p:txBody>
          <a:bodyPr>
            <a:normAutofit/>
          </a:bodyPr>
          <a:lstStyle/>
          <a:p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9010" y="2406316"/>
            <a:ext cx="8422105" cy="743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716379" y="457200"/>
            <a:ext cx="8807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ctr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36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ABOUT EARTH</a:t>
            </a:r>
            <a:endParaRPr lang="en-IN" sz="3600" b="1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13763708" cy="5218363"/>
          </a:xfrm>
        </p:spPr>
        <p:txBody>
          <a:bodyPr/>
          <a:lstStyle/>
          <a:p>
            <a:pPr marL="742950" indent="-742950"/>
            <a:r>
              <a:rPr lang="en-IN" dirty="0" smtClean="0"/>
              <a:t>              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492" y="3200400"/>
            <a:ext cx="14172782" cy="553453"/>
          </a:xfrm>
        </p:spPr>
        <p:txBody>
          <a:bodyPr>
            <a:normAutofit fontScale="70000" lnSpcReduction="20000"/>
          </a:bodyPr>
          <a:lstStyle/>
          <a:p>
            <a:endParaRPr lang="en-IN" sz="4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5811" y="553453"/>
            <a:ext cx="62082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ctr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4400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EQUATOR</a:t>
            </a:r>
            <a:endParaRPr lang="en-IN" sz="44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welcome1\Desktop\AMBI SNS\PICTURES\EQU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1306" y="1961148"/>
            <a:ext cx="14919157" cy="7664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115" y="10190749"/>
            <a:ext cx="11044991" cy="96251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Chapter 2/social/</a:t>
            </a:r>
            <a:r>
              <a:rPr lang="en-IN" dirty="0" err="1" smtClean="0"/>
              <a:t>karunambigai</a:t>
            </a:r>
            <a:r>
              <a:rPr lang="en-IN" dirty="0" smtClean="0"/>
              <a:t>/</a:t>
            </a:r>
            <a:r>
              <a:rPr lang="en-IN" dirty="0" err="1" smtClean="0"/>
              <a:t>Sns</a:t>
            </a:r>
            <a:r>
              <a:rPr lang="en-IN" dirty="0" smtClean="0"/>
              <a:t> Academy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17951116" cy="10287000"/>
          </a:xfrm>
        </p:spPr>
        <p:txBody>
          <a:bodyPr>
            <a:normAutofit lnSpcReduction="10000"/>
          </a:bodyPr>
          <a:lstStyle/>
          <a:p>
            <a:pPr marL="1600200" indent="-1371600"/>
            <a:r>
              <a:rPr lang="en-IN" sz="14400" dirty="0" smtClean="0">
                <a:solidFill>
                  <a:srgbClr val="FF0000"/>
                </a:solidFill>
              </a:rPr>
              <a:t>           </a:t>
            </a:r>
          </a:p>
          <a:p>
            <a:pPr marL="1600200" indent="-1371600"/>
            <a:r>
              <a:rPr lang="en-IN" sz="14400" dirty="0" smtClean="0">
                <a:solidFill>
                  <a:srgbClr val="FF0000"/>
                </a:solidFill>
              </a:rPr>
              <a:t>                </a:t>
            </a:r>
            <a:r>
              <a:rPr lang="en-IN" sz="3600" b="1" dirty="0" smtClean="0">
                <a:solidFill>
                  <a:srgbClr val="FF0000"/>
                </a:solidFill>
              </a:rPr>
              <a:t>PARALLELS</a:t>
            </a:r>
          </a:p>
          <a:p>
            <a:pPr marL="1600200" indent="-1371600"/>
            <a:endParaRPr lang="en-IN" sz="3600" dirty="0" smtClean="0">
              <a:solidFill>
                <a:srgbClr val="FF0000"/>
              </a:solidFill>
            </a:endParaRPr>
          </a:p>
          <a:p>
            <a:pPr marL="1600200" indent="-1371600"/>
            <a:endParaRPr lang="en-IN" sz="3600" dirty="0" smtClean="0">
              <a:solidFill>
                <a:srgbClr val="FF0000"/>
              </a:solidFill>
            </a:endParaRPr>
          </a:p>
          <a:p>
            <a:pPr marL="1600200" indent="-1371600"/>
            <a:endParaRPr lang="en-IN" sz="3600" dirty="0" smtClean="0">
              <a:solidFill>
                <a:srgbClr val="FF0000"/>
              </a:solidFill>
            </a:endParaRPr>
          </a:p>
          <a:p>
            <a:pPr marL="1600200" indent="-1371600"/>
            <a:r>
              <a:rPr lang="en-IN" sz="3600" dirty="0" smtClean="0">
                <a:solidFill>
                  <a:srgbClr val="FF0000"/>
                </a:solidFill>
              </a:rPr>
              <a:t>      THE IMAGINARY LINES  WHICH DRAWN  FROM EAST TO WEST ON A GLOBE.</a:t>
            </a:r>
          </a:p>
          <a:p>
            <a:pPr marL="1600200" indent="-1371600"/>
            <a:endParaRPr lang="en-IN" sz="3600" dirty="0" smtClean="0">
              <a:solidFill>
                <a:srgbClr val="FF0000"/>
              </a:solidFill>
            </a:endParaRPr>
          </a:p>
          <a:p>
            <a:pPr marL="1600200" indent="-1371600"/>
            <a:r>
              <a:rPr lang="en-IN" sz="3600" dirty="0" smtClean="0">
                <a:solidFill>
                  <a:srgbClr val="FF0000"/>
                </a:solidFill>
              </a:rPr>
              <a:t>       THE EQUATOR IS THE LONGEST PARALLEL</a:t>
            </a:r>
          </a:p>
          <a:p>
            <a:pPr marL="1600200" indent="-1371600"/>
            <a:r>
              <a:rPr lang="en-IN" sz="14400" dirty="0" smtClean="0">
                <a:solidFill>
                  <a:srgbClr val="FF0000"/>
                </a:solidFill>
              </a:rPr>
              <a:t>  </a:t>
            </a:r>
          </a:p>
          <a:p>
            <a:pPr marL="1600200" indent="-1371600">
              <a:buFont typeface="Arial" pitchFamily="34" charset="0"/>
              <a:buChar char="•"/>
            </a:pPr>
            <a:endParaRPr lang="en-IN" sz="14400" dirty="0" smtClean="0">
              <a:solidFill>
                <a:srgbClr val="FF0000"/>
              </a:solidFill>
            </a:endParaRPr>
          </a:p>
          <a:p>
            <a:pPr marL="1600200" indent="-1371600">
              <a:buFont typeface="Arial" pitchFamily="34" charset="0"/>
              <a:buChar char="•"/>
            </a:pPr>
            <a:endParaRPr lang="en-IN" sz="10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758" y="5534527"/>
            <a:ext cx="7579895" cy="39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716" y="3080084"/>
            <a:ext cx="15472610" cy="5582654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/>
              <a:t> THE TROPIC OF CANCER  (23</a:t>
            </a:r>
            <a:r>
              <a:rPr lang="en-IN" dirty="0" smtClean="0">
                <a:latin typeface="AR BERKLEY"/>
              </a:rPr>
              <a:t>½° </a:t>
            </a:r>
            <a:r>
              <a:rPr lang="en-IN" dirty="0" smtClean="0">
                <a:latin typeface="+mn-lt"/>
              </a:rPr>
              <a:t>N )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TROPIC OF CAPRICORN(23</a:t>
            </a:r>
            <a:r>
              <a:rPr lang="en-IN" dirty="0" smtClean="0">
                <a:latin typeface="AR BERKLEY"/>
              </a:rPr>
              <a:t>½° </a:t>
            </a:r>
            <a:r>
              <a:rPr lang="en-IN" dirty="0" smtClean="0">
                <a:latin typeface="+mn-lt"/>
              </a:rPr>
              <a:t>S)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ARCTIC CIRCLE (66 </a:t>
            </a:r>
            <a:r>
              <a:rPr lang="en-IN" dirty="0" smtClean="0">
                <a:latin typeface="AR BERKLEY"/>
              </a:rPr>
              <a:t>½°</a:t>
            </a:r>
            <a:r>
              <a:rPr lang="en-IN" dirty="0" smtClean="0">
                <a:latin typeface="+mn-lt"/>
              </a:rPr>
              <a:t> N)</a:t>
            </a:r>
            <a:r>
              <a:rPr lang="en-IN" dirty="0" smtClean="0"/>
              <a:t>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ANTARCTIC CIRCLE (66</a:t>
            </a:r>
            <a:r>
              <a:rPr lang="en-IN" dirty="0" smtClean="0">
                <a:latin typeface="AR BERKLEY"/>
              </a:rPr>
              <a:t>½° </a:t>
            </a:r>
            <a:r>
              <a:rPr lang="en-IN" dirty="0" smtClean="0">
                <a:latin typeface="+mn-lt"/>
              </a:rPr>
              <a:t>S)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EQUATOR  (0</a:t>
            </a:r>
            <a:r>
              <a:rPr lang="en-IN" dirty="0" smtClean="0">
                <a:latin typeface="AR BERKLEY"/>
              </a:rPr>
              <a:t>°</a:t>
            </a:r>
            <a:r>
              <a:rPr lang="en-IN" dirty="0" smtClean="0">
                <a:latin typeface="+mn-lt"/>
              </a:rPr>
              <a:t>)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3515" y="336885"/>
            <a:ext cx="11213431" cy="1540041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</a:rPr>
              <a:t>IMPORTANT PARALLELS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0904" y="2622885"/>
            <a:ext cx="7411453" cy="72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348" y="2767263"/>
            <a:ext cx="13643810" cy="7170821"/>
          </a:xfrm>
        </p:spPr>
        <p:txBody>
          <a:bodyPr/>
          <a:lstStyle/>
          <a:p>
            <a:r>
              <a:rPr lang="en-IN" dirty="0" smtClean="0"/>
              <a:t>PARALLELS ARE DRAWN AT A INTERVALS OF ONE DEGREE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90 PARALLELS ARE IN NORTHERN HEMISPHERE.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smtClean="0"/>
              <a:t>90 PARALLELS </a:t>
            </a:r>
            <a:r>
              <a:rPr lang="en-IN" dirty="0" smtClean="0"/>
              <a:t>ARE IN SOUTHERN HEMISPHERE.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181 PARALLELS ARE THERE INCLUDING EQUATOR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505327"/>
            <a:ext cx="15231561" cy="1467852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NUMBERING OF PARALLELS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0100" y="3633537"/>
            <a:ext cx="6057900" cy="599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839453"/>
            <a:ext cx="9456403" cy="6665494"/>
          </a:xfrm>
        </p:spPr>
        <p:txBody>
          <a:bodyPr>
            <a:normAutofit/>
          </a:bodyPr>
          <a:lstStyle/>
          <a:p>
            <a:r>
              <a:rPr lang="en-IN" sz="4800" dirty="0" smtClean="0">
                <a:solidFill>
                  <a:schemeClr val="accent2"/>
                </a:solidFill>
              </a:rPr>
              <a:t>Longitude is measured by imaginary lines that run around the Earth vertically (up and down) and meet at the North and South Poles. </a:t>
            </a:r>
            <a:r>
              <a:rPr lang="en-IN" sz="4800" dirty="0" smtClean="0">
                <a:solidFill>
                  <a:schemeClr val="accent2"/>
                </a:solidFill>
              </a:rPr>
              <a:t/>
            </a:r>
            <a:br>
              <a:rPr lang="en-IN" sz="4800" dirty="0" smtClean="0">
                <a:solidFill>
                  <a:schemeClr val="accent2"/>
                </a:solidFill>
              </a:rPr>
            </a:br>
            <a:r>
              <a:rPr lang="en-IN" sz="4800" dirty="0" smtClean="0">
                <a:solidFill>
                  <a:schemeClr val="accent2"/>
                </a:solidFill>
              </a:rPr>
              <a:t/>
            </a:r>
            <a:br>
              <a:rPr lang="en-IN" sz="4800" dirty="0" smtClean="0">
                <a:solidFill>
                  <a:schemeClr val="accent2"/>
                </a:solidFill>
              </a:rPr>
            </a:br>
            <a:r>
              <a:rPr lang="en-IN" sz="4800" dirty="0" smtClean="0">
                <a:solidFill>
                  <a:schemeClr val="accent2"/>
                </a:solidFill>
              </a:rPr>
              <a:t>These </a:t>
            </a:r>
            <a:r>
              <a:rPr lang="en-IN" sz="4800" dirty="0" smtClean="0">
                <a:solidFill>
                  <a:schemeClr val="accent2"/>
                </a:solidFill>
              </a:rPr>
              <a:t>lines are known as meridians.</a:t>
            </a:r>
            <a:endParaRPr lang="en-IN" sz="4800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073" y="2954840"/>
            <a:ext cx="11381873" cy="1593097"/>
          </a:xfrm>
        </p:spPr>
        <p:txBody>
          <a:bodyPr>
            <a:normAutofit/>
          </a:bodyPr>
          <a:lstStyle/>
          <a:p>
            <a:endParaRPr lang="en-IN" sz="4600" b="1" dirty="0" smtClean="0">
              <a:solidFill>
                <a:schemeClr val="accent2"/>
              </a:solidFill>
            </a:endParaRPr>
          </a:p>
          <a:p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92315" y="770023"/>
            <a:ext cx="7676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ctr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36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MERIDIANS</a:t>
            </a:r>
            <a:endParaRPr lang="en-IN" sz="3600" b="1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4358" y="4475748"/>
            <a:ext cx="7050505" cy="581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1026" name="Picture 2" descr="C:\Users\welcome1\Desktop\AMBI SNS\PICTURES\LONGITU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5642" y="1251283"/>
            <a:ext cx="18913642" cy="9035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161</Words>
  <Application>Microsoft Office PowerPoint</Application>
  <PresentationFormat>Custom</PresentationFormat>
  <Paragraphs>57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Slide 1</vt:lpstr>
      <vt:lpstr>CONTENTS:        1.PARALLELS       2.IMPORTANT PARALLELS       3.MERIDIANS      4.IMPORTANT MERIDIANS      5.HOW TO LOCATE PLACES ON THE GLOBE       </vt:lpstr>
      <vt:lpstr>AXIS –IMAGINARY LINE DRAWN THROUGH THR CENTRE OF THE EARTH  POLES – END POINTS ON THE AXIS.  NORTH POLE- POINT ON THE TOP  SOUTH POLE- POINT ON THE BOTTOM</vt:lpstr>
      <vt:lpstr>               </vt:lpstr>
      <vt:lpstr>Chapter 2/social/karunambigai/Sns Academy</vt:lpstr>
      <vt:lpstr> THE TROPIC OF CANCER  (23½° N )  THE TROPIC OF CAPRICORN(23½° S)  THE ARCTIC CIRCLE (66 ½° N)   THE ANTARCTIC CIRCLE (66½° S)  EQUATOR  (0°) </vt:lpstr>
      <vt:lpstr>PARALLELS ARE DRAWN AT A INTERVALS OF ONE DEGREE  90 PARALLELS ARE IN NORTHERN HEMISPHERE.  90 PARALLELS ARE IN SOUTHERN HEMISPHERE.  181 PARALLELS ARE THERE INCLUDING EQUATOR </vt:lpstr>
      <vt:lpstr>Longitude is measured by imaginary lines that run around the Earth vertically (up and down) and meet at the North and South Poles.   These lines are known as meridians.</vt:lpstr>
      <vt:lpstr>Slide 9</vt:lpstr>
      <vt:lpstr>Slide 10</vt:lpstr>
      <vt:lpstr>THE MERIDIAN WHICH PASSES THROUGH  GREENWICH WAS MARKED 0°  IT NAMES AS PRIME MERIDIAN.  MERIDIANS ARE ALSO DRAWN AT ONE DEGREE.  180 MERIDIANS ARE TOWARDS THE EAST.  180 MERIDIANS ARE TOWARDS THE WEST  360 MERIDIANS ARE THERE. 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welcome1</cp:lastModifiedBy>
  <cp:revision>40</cp:revision>
  <dcterms:created xsi:type="dcterms:W3CDTF">2006-08-16T00:00:00Z</dcterms:created>
  <dcterms:modified xsi:type="dcterms:W3CDTF">2020-06-26T16:10:22Z</dcterms:modified>
</cp:coreProperties>
</file>